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340" r:id="rId2"/>
    <p:sldId id="342" r:id="rId3"/>
    <p:sldId id="343" r:id="rId4"/>
    <p:sldId id="344" r:id="rId5"/>
    <p:sldId id="345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5" autoAdjust="0"/>
    <p:restoredTop sz="94659" autoAdjust="0"/>
  </p:normalViewPr>
  <p:slideViewPr>
    <p:cSldViewPr snapToGrid="0">
      <p:cViewPr varScale="1">
        <p:scale>
          <a:sx n="67" d="100"/>
          <a:sy n="67" d="100"/>
        </p:scale>
        <p:origin x="-102" y="-7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B9C2D741-4E1E-4DAA-9186-8A5E06017E32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F43BAC50-9A4D-4789-AA03-5D133FCDFD9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91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6978B352-7017-4BB1-8F42-537E5521CB83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007AF350-0383-41BF-B3A6-4CE970CDF2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24955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B857A9D-4B49-4189-ADD9-E9DADBA15574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1C66A1-9C42-4BEF-87F1-B59DE4BF6417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 smtClean="0"/>
              <a:t> The other international public health legal tool</a:t>
            </a:r>
            <a:r>
              <a:rPr lang="en-GB" baseline="0" dirty="0" smtClean="0"/>
              <a:t> is the Framework Convention for Tobacco Control (FCCT)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4F3FE55-2F9A-4B2D-AC1B-A17E1EF6110F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F9BC-3F69-4FCF-80CA-E43EED333DB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277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12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77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32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3729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76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51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26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83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06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 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Pre-deployment Training</a:t>
            </a:r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D9D7F138-AC55-42B9-99CB-EAA830E91F0F}" type="slidenum">
              <a:rPr lang="x-none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ho.int/country-cooperation/how-who-works/e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936779" y="3795918"/>
            <a:ext cx="9134475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/>
            <a:r>
              <a:rPr lang="en-GB" sz="5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Introduction WHO</a:t>
            </a:r>
            <a:endParaRPr lang="en-GB" sz="5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4605" y="707922"/>
            <a:ext cx="7256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26287" y="2607668"/>
            <a:ext cx="464082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Module 5.1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IHR (2005)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55" y="1758388"/>
            <a:ext cx="8023123" cy="5084762"/>
          </a:xfrm>
        </p:spPr>
        <p:txBody>
          <a:bodyPr/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is one of the only 2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international legally binding public health instrument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agreed upon by 194 countries (State Parties), including all WHO Member States. 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significantly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contributes to global public health security by providing a new framework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coordination of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management of events that may constitute a public health emergency of international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concern.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supports improvement of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capacity of all countries to detect, assess, notify and respond to public health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threats.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has been implemented since 15 June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2007.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Ebola outbreak in West Africa was declared a Public Health Emergency of International Concern in August 2014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D:\whih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542" y="3323302"/>
            <a:ext cx="2311674" cy="32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84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Emergency Response Framework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2893" y="1420608"/>
            <a:ext cx="4880384" cy="5084762"/>
          </a:xfrm>
        </p:spPr>
        <p:txBody>
          <a:bodyPr/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Purpose: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 clarify WHO’s roles and responsibilities in public health emergency response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 provide a common approach for WHO's work in emergencies across the organization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Requires WHO to act with urgency and predictability to best serve and be accountable to populations affected by emergencies.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Ebola outbreak in West Africa was shifted from Grade 2 to a Grade 3  event in WHO since July 2014</a:t>
            </a:r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 descr="D:\er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040" y="2290916"/>
            <a:ext cx="5408802" cy="362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1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GOARN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D:\GOARNLogo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786" y="5921010"/>
            <a:ext cx="3736258" cy="138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7819" y="1542667"/>
            <a:ext cx="1042219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GOARN 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is a technical collaboration of existing institutions and networks who pool human and technical resources for </a:t>
            </a:r>
            <a:r>
              <a:rPr lang="en-US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rapid 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identification, confirmation and response to outbreaks of international importance. </a:t>
            </a:r>
            <a:endParaRPr lang="en-US" sz="24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Network provides an operational framework to link this expertise and skill to keep the international community constantly alert to the threat of </a:t>
            </a:r>
            <a:endParaRPr lang="en-US" sz="24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outbreaks 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and ready to respond</a:t>
            </a:r>
            <a:r>
              <a:rPr lang="en-US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/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b="0" dirty="0">
                <a:latin typeface="Calibri" panose="020F0502020204030204" pitchFamily="34" charset="0"/>
                <a:cs typeface="Calibri" panose="020F0502020204030204" pitchFamily="34" charset="0"/>
              </a:rPr>
              <a:t>Thousands of experts have been deployed through GOARN since the Ebola outbreak in West Africa was first confirmed in March 2014</a:t>
            </a:r>
          </a:p>
          <a:p>
            <a:pPr lvl="0"/>
            <a:endParaRPr lang="en-GB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55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do you remember from this session?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1.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8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344" y="2004194"/>
            <a:ext cx="9696450" cy="455392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WHO's core mandate and functions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how WHO is working in countries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Describe how WHO works in a health emergency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WHO’s definition of health</a:t>
            </a:r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0187" y="1786269"/>
            <a:ext cx="6093031" cy="4593265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“The mission of WHO is the attainment by all peoples of the highest possible level of health.”</a:t>
            </a:r>
          </a:p>
          <a:p>
            <a:pPr marL="0" indent="0">
              <a:buNone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GB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“Health is a state of complete physical, mental and social well-being and not merely the absence of disease or infirmity.”</a:t>
            </a:r>
          </a:p>
          <a:p>
            <a:pPr marL="0" indent="0" algn="r">
              <a:buNone/>
            </a:pP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WHO’s Constitution</a:t>
            </a:r>
            <a:endParaRPr lang="en-GB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0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3498"/>
            <a:ext cx="1235417" cy="523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15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32"/>
          <a:stretch/>
        </p:blipFill>
        <p:spPr>
          <a:xfrm>
            <a:off x="0" y="757082"/>
            <a:ext cx="10693400" cy="550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7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535" y="265471"/>
            <a:ext cx="7954298" cy="7108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4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do we do?</a:t>
            </a:r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1840844"/>
            <a:ext cx="33705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health agenda</a:t>
            </a:r>
          </a:p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WHO’s comparative advantage</a:t>
            </a:r>
          </a:p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Core functions</a:t>
            </a:r>
          </a:p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challenges</a:t>
            </a:r>
          </a:p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Priorities for the future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827719" y="2256016"/>
            <a:ext cx="2232837" cy="646986"/>
          </a:xfrm>
          <a:prstGeom prst="roundRect">
            <a:avLst/>
          </a:prstGeom>
          <a:solidFill>
            <a:srgbClr val="1E7FB8">
              <a:alpha val="34118"/>
            </a:srgbClr>
          </a:solidFill>
          <a:ln w="9525" cap="flat" cmpd="sng" algn="ctr">
            <a:solidFill>
              <a:srgbClr val="1B70A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General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Programme of Work (GPW)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827720" y="3881162"/>
            <a:ext cx="2232837" cy="646986"/>
          </a:xfrm>
          <a:prstGeom prst="roundRect">
            <a:avLst/>
          </a:prstGeom>
          <a:solidFill>
            <a:srgbClr val="1B70A5">
              <a:alpha val="67059"/>
            </a:srgbClr>
          </a:solidFill>
          <a:ln w="9525" cap="flat" cmpd="sng" algn="ctr">
            <a:solidFill>
              <a:srgbClr val="1B70A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Medium-Term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Strategic Plan (MTSP)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820627" y="5801408"/>
            <a:ext cx="2232837" cy="374571"/>
          </a:xfrm>
          <a:prstGeom prst="roundRect">
            <a:avLst/>
          </a:prstGeom>
          <a:solidFill>
            <a:srgbClr val="1B70A5"/>
          </a:solidFill>
          <a:ln w="9525" cap="flat" cmpd="sng" algn="ctr">
            <a:solidFill>
              <a:srgbClr val="1B70A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Workplans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4747433" y="2964491"/>
            <a:ext cx="393405" cy="786259"/>
          </a:xfrm>
          <a:prstGeom prst="downArrow">
            <a:avLst/>
          </a:prstGeom>
          <a:solidFill>
            <a:srgbClr val="FF9999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4740344" y="4915600"/>
            <a:ext cx="393405" cy="786259"/>
          </a:xfrm>
          <a:prstGeom prst="downArrow">
            <a:avLst/>
          </a:prstGeom>
          <a:solidFill>
            <a:srgbClr val="FF9999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3264190" y="1774106"/>
            <a:ext cx="446573" cy="1530369"/>
          </a:xfrm>
          <a:prstGeom prst="rightBrace">
            <a:avLst/>
          </a:prstGeom>
          <a:solidFill>
            <a:schemeClr val="bg1"/>
          </a:solidFill>
          <a:ln w="12700">
            <a:solidFill>
              <a:srgbClr val="1B70A5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4521" y="4171585"/>
            <a:ext cx="2179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Strategic objectives</a:t>
            </a:r>
          </a:p>
        </p:txBody>
      </p:sp>
      <p:sp>
        <p:nvSpPr>
          <p:cNvPr id="16" name="Right Brace 15"/>
          <p:cNvSpPr/>
          <p:nvPr/>
        </p:nvSpPr>
        <p:spPr bwMode="auto">
          <a:xfrm>
            <a:off x="3333302" y="3991264"/>
            <a:ext cx="265812" cy="699195"/>
          </a:xfrm>
          <a:prstGeom prst="rightBrace">
            <a:avLst/>
          </a:prstGeom>
          <a:solidFill>
            <a:schemeClr val="bg1"/>
          </a:solidFill>
          <a:ln w="12700">
            <a:solidFill>
              <a:srgbClr val="1B70A5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 rot="16200000">
            <a:off x="6441554" y="2186378"/>
            <a:ext cx="393405" cy="786259"/>
          </a:xfrm>
          <a:prstGeom prst="downArrow">
            <a:avLst/>
          </a:prstGeom>
          <a:solidFill>
            <a:srgbClr val="FF9999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51910" name="Picture 6" descr="http://www.un.org/News/dh/photos/large/2013/June/07-01-mdgs-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5"/>
          <a:stretch/>
        </p:blipFill>
        <p:spPr bwMode="auto">
          <a:xfrm>
            <a:off x="6638255" y="3318172"/>
            <a:ext cx="3647471" cy="157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ounded Rectangle 19"/>
          <p:cNvSpPr/>
          <p:nvPr/>
        </p:nvSpPr>
        <p:spPr bwMode="auto">
          <a:xfrm>
            <a:off x="7345571" y="2119809"/>
            <a:ext cx="2232837" cy="919401"/>
          </a:xfrm>
          <a:prstGeom prst="roundRect">
            <a:avLst/>
          </a:prstGeom>
          <a:solidFill>
            <a:srgbClr val="8D3C15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 Millennium Development Goals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(MDGs)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78861" y="4047154"/>
            <a:ext cx="934137" cy="9737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527852" y="4047154"/>
            <a:ext cx="934137" cy="9737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9319694" y="3261397"/>
            <a:ext cx="934137" cy="9737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0429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9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5511" y="2911634"/>
            <a:ext cx="1114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400" dirty="0" smtClean="0"/>
              <a:t>2014-2019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35511" y="4820654"/>
            <a:ext cx="1114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400" dirty="0" smtClean="0"/>
              <a:t>2014-2015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5511" y="6174441"/>
            <a:ext cx="1114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GB" sz="1400" dirty="0" smtClean="0"/>
              <a:t>2014-2015</a:t>
            </a:r>
          </a:p>
        </p:txBody>
      </p:sp>
    </p:spTree>
    <p:extLst>
      <p:ext uri="{BB962C8B-B14F-4D97-AF65-F5344CB8AC3E}">
        <p14:creationId xmlns:p14="http://schemas.microsoft.com/office/powerpoint/2010/main" val="180064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Added value of WHO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896" y="1538141"/>
            <a:ext cx="8411609" cy="3209075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comparative advantages of WHO are:</a:t>
            </a:r>
          </a:p>
          <a:p>
            <a:pPr marL="528638" lvl="1" indent="0">
              <a:spcBef>
                <a:spcPts val="0"/>
              </a:spcBef>
              <a:buNone/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8638" lvl="1" indent="0" algn="ctr">
              <a:spcBef>
                <a:spcPts val="0"/>
              </a:spcBef>
              <a:buNone/>
            </a:pP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Neutral broker</a:t>
            </a:r>
          </a:p>
          <a:p>
            <a:pPr marL="528638" lvl="1" indent="0" algn="ctr">
              <a:spcBef>
                <a:spcPts val="0"/>
              </a:spcBef>
              <a:buNone/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8638" lvl="1" indent="0" algn="ctr">
              <a:spcBef>
                <a:spcPts val="0"/>
              </a:spcBef>
              <a:buNone/>
            </a:pP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Nearly universal membership</a:t>
            </a:r>
          </a:p>
          <a:p>
            <a:pPr marL="528638" lvl="1" indent="0" algn="ctr">
              <a:spcBef>
                <a:spcPts val="0"/>
              </a:spcBef>
              <a:buNone/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8638" lvl="1" indent="0" algn="ctr">
              <a:spcBef>
                <a:spcPts val="0"/>
              </a:spcBef>
              <a:buNone/>
            </a:pP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Impartiality</a:t>
            </a:r>
          </a:p>
          <a:p>
            <a:pPr marL="528638" lvl="1" indent="0" algn="ctr">
              <a:spcBef>
                <a:spcPts val="0"/>
              </a:spcBef>
              <a:buNone/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8638" lvl="1" indent="0" algn="ctr">
              <a:spcBef>
                <a:spcPts val="0"/>
              </a:spcBef>
              <a:buNone/>
            </a:pP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Strong convening power</a:t>
            </a:r>
          </a:p>
          <a:p>
            <a:pPr marL="528638" lvl="1" indent="0" algn="ctr">
              <a:spcBef>
                <a:spcPts val="0"/>
              </a:spcBef>
              <a:buNone/>
            </a:pP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8638" lvl="1" indent="0" algn="ctr">
              <a:spcBef>
                <a:spcPts val="0"/>
              </a:spcBef>
              <a:buNone/>
            </a:pPr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Normative and technical roles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1" t="26295" r="73401" b="62736"/>
          <a:stretch/>
        </p:blipFill>
        <p:spPr>
          <a:xfrm>
            <a:off x="2254103" y="5518303"/>
            <a:ext cx="956931" cy="829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 t="40217" r="74692" b="50784"/>
          <a:stretch/>
        </p:blipFill>
        <p:spPr>
          <a:xfrm>
            <a:off x="3444952" y="2232838"/>
            <a:ext cx="988829" cy="680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7" t="27420" r="11060" b="64705"/>
          <a:stretch/>
        </p:blipFill>
        <p:spPr>
          <a:xfrm>
            <a:off x="8080746" y="3184414"/>
            <a:ext cx="882502" cy="595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99" t="38529" r="23529" b="49377"/>
          <a:stretch/>
        </p:blipFill>
        <p:spPr>
          <a:xfrm>
            <a:off x="3641653" y="3779838"/>
            <a:ext cx="903768" cy="9144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4" t="25452" r="28473" b="66954"/>
          <a:stretch/>
        </p:blipFill>
        <p:spPr>
          <a:xfrm>
            <a:off x="7772402" y="4848448"/>
            <a:ext cx="903768" cy="5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7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WHO’s work with countries website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14538" y="1466491"/>
            <a:ext cx="5003410" cy="5020573"/>
          </a:xfrm>
        </p:spPr>
        <p:txBody>
          <a:bodyPr anchor="ctr"/>
          <a:lstStyle/>
          <a:p>
            <a:pPr marL="0" indent="0">
              <a:buNone/>
            </a:pPr>
            <a:r>
              <a:rPr lang="en-GB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Website on WHO’s work with countries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details how WHO cooperates with countries. </a:t>
            </a:r>
          </a:p>
          <a:p>
            <a:pPr marL="0" indent="0">
              <a:buNone/>
            </a:pPr>
            <a:r>
              <a:rPr lang="en-GB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www.who.int/country-cooperation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key features include:</a:t>
            </a:r>
          </a:p>
          <a:p>
            <a:pPr>
              <a:spcBef>
                <a:spcPts val="0"/>
              </a:spcBef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GB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interactive map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showing locations of all WHO offices in countries/territories/areas &amp; regional offices,</a:t>
            </a:r>
          </a:p>
          <a:p>
            <a:pPr>
              <a:spcBef>
                <a:spcPts val="0"/>
              </a:spcBef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searchable function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locate Country Cooperation Strategies and briefs more easily, and</a:t>
            </a:r>
          </a:p>
          <a:p>
            <a:pPr>
              <a:spcBef>
                <a:spcPts val="0"/>
              </a:spcBef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Information on </a:t>
            </a:r>
            <a:r>
              <a:rPr lang="en-GB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implementing WHO reform at country level.</a:t>
            </a:r>
            <a:endParaRPr lang="en-GB" sz="2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5" t="17865" r="7382" b="7134"/>
          <a:stretch/>
        </p:blipFill>
        <p:spPr bwMode="auto">
          <a:xfrm>
            <a:off x="1" y="1917290"/>
            <a:ext cx="5212398" cy="435050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53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WHO's work in public health emergencies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International Health Regulations (2005)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 Emergency Response Framework (ERF)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Outbreak Alert and Response Network (GOARN)</a:t>
            </a:r>
          </a:p>
        </p:txBody>
      </p:sp>
      <p:pic>
        <p:nvPicPr>
          <p:cNvPr id="1026" name="Picture 2" descr="D:\erf_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276" y="3671325"/>
            <a:ext cx="19050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goarn-detail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988" y="3907508"/>
            <a:ext cx="2733366" cy="273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image[5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93" y="3946987"/>
            <a:ext cx="3698386" cy="269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15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1089</TotalTime>
  <Words>554</Words>
  <Application>Microsoft Office PowerPoint</Application>
  <PresentationFormat>Custom</PresentationFormat>
  <Paragraphs>82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master</vt:lpstr>
      <vt:lpstr>PowerPoint Presentation</vt:lpstr>
      <vt:lpstr>Objectives</vt:lpstr>
      <vt:lpstr>WHO’s definition of health</vt:lpstr>
      <vt:lpstr>PowerPoint Presentation</vt:lpstr>
      <vt:lpstr>PowerPoint Presentation</vt:lpstr>
      <vt:lpstr>What do we do?</vt:lpstr>
      <vt:lpstr>Added value of WHO</vt:lpstr>
      <vt:lpstr>WHO’s work with countries website</vt:lpstr>
      <vt:lpstr>WHO's work in public health emergencies</vt:lpstr>
      <vt:lpstr>IHR (2005)</vt:lpstr>
      <vt:lpstr>Emergency Response Framework</vt:lpstr>
      <vt:lpstr>GOARN</vt:lpstr>
      <vt:lpstr>What do you remember from this session?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Anne Guilloux</dc:creator>
  <cp:keywords>communication, photos, text</cp:keywords>
  <cp:lastModifiedBy>BHATIASEVI, Aphaluck</cp:lastModifiedBy>
  <cp:revision>50</cp:revision>
  <dcterms:created xsi:type="dcterms:W3CDTF">2015-03-09T12:05:56Z</dcterms:created>
  <dcterms:modified xsi:type="dcterms:W3CDTF">2015-03-18T09:25:39Z</dcterms:modified>
  <cp:category>Guidelines</cp:category>
</cp:coreProperties>
</file>